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2" r:id="rId5"/>
    <p:sldId id="264" r:id="rId6"/>
    <p:sldId id="267" r:id="rId7"/>
    <p:sldId id="271" r:id="rId8"/>
    <p:sldId id="283" r:id="rId9"/>
    <p:sldId id="278" r:id="rId10"/>
    <p:sldId id="279" r:id="rId11"/>
    <p:sldId id="280" r:id="rId12"/>
    <p:sldId id="281" r:id="rId13"/>
    <p:sldId id="285" r:id="rId14"/>
    <p:sldId id="268" r:id="rId15"/>
    <p:sldId id="272" r:id="rId16"/>
    <p:sldId id="284" r:id="rId17"/>
    <p:sldId id="27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1FF"/>
    <a:srgbClr val="A7FF00"/>
    <a:srgbClr val="000644"/>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22-11-2021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F533DFC-07A8-4CF3-9448-54F0C4632332}" type="slidenum">
              <a:rPr lang="nl-NL" smtClean="0"/>
              <a:t>1</a:t>
            </a:fld>
            <a:endParaRPr lang="nl-NL"/>
          </a:p>
        </p:txBody>
      </p:sp>
    </p:spTree>
    <p:extLst>
      <p:ext uri="{BB962C8B-B14F-4D97-AF65-F5344CB8AC3E}">
        <p14:creationId xmlns:p14="http://schemas.microsoft.com/office/powerpoint/2010/main" val="143220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22-11-2021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4223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22-11-2021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36158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22-11-2021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a:xfrm>
            <a:off x="1518082" y="1008704"/>
            <a:ext cx="8966446" cy="857250"/>
          </a:xfrm>
        </p:spPr>
        <p:txBody>
          <a:bodyPr>
            <a:normAutofit fontScale="90000"/>
          </a:bodyPr>
          <a:lstStyle/>
          <a:p>
            <a:r>
              <a:rPr lang="nl-NL" b="1" dirty="0">
                <a:solidFill>
                  <a:srgbClr val="B8A1FF"/>
                </a:solidFill>
                <a:cs typeface="Calibri Light"/>
              </a:rPr>
              <a:t>Marktanalyse en doelgroepanalyse</a:t>
            </a:r>
            <a:endParaRPr lang="nl-NL" b="1" dirty="0">
              <a:solidFill>
                <a:srgbClr val="B8A1FF"/>
              </a:solidFill>
            </a:endParaRP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7579509" y="2476830"/>
            <a:ext cx="1441203" cy="1212885"/>
          </a:xfrm>
        </p:spPr>
        <p:txBody>
          <a:bodyPr>
            <a:normAutofit fontScale="55000" lnSpcReduction="20000"/>
          </a:bodyPr>
          <a:lstStyle/>
          <a:p>
            <a:pPr marL="0" indent="0">
              <a:buNone/>
            </a:pPr>
            <a:r>
              <a:rPr lang="nl-NL" sz="788" b="1" dirty="0"/>
              <a:t>IBS Thema</a:t>
            </a:r>
          </a:p>
          <a:p>
            <a:pPr>
              <a:buFont typeface="Wingdings" panose="05000000000000000000" pitchFamily="2" charset="2"/>
              <a:buChar char="q"/>
            </a:pPr>
            <a:r>
              <a:rPr lang="nl-NL" sz="788" dirty="0">
                <a:solidFill>
                  <a:schemeClr val="bg1">
                    <a:lumMod val="75000"/>
                  </a:schemeClr>
                </a:solidFill>
              </a:rPr>
              <a:t> De nieuwe economie</a:t>
            </a:r>
          </a:p>
          <a:p>
            <a:pPr>
              <a:buFont typeface="Wingdings" panose="05000000000000000000" pitchFamily="2" charset="2"/>
              <a:buChar char="ü"/>
            </a:pPr>
            <a:r>
              <a:rPr lang="nl-NL" sz="788" dirty="0"/>
              <a:t> Marktverkenning</a:t>
            </a:r>
          </a:p>
          <a:p>
            <a:pPr>
              <a:buFont typeface="Wingdings" panose="05000000000000000000" pitchFamily="2" charset="2"/>
              <a:buChar char="q"/>
            </a:pPr>
            <a:r>
              <a:rPr lang="nl-NL" sz="788" dirty="0">
                <a:solidFill>
                  <a:schemeClr val="bg1">
                    <a:lumMod val="85000"/>
                  </a:schemeClr>
                </a:solidFill>
              </a:rPr>
              <a:t> Financiën</a:t>
            </a:r>
          </a:p>
          <a:p>
            <a:pPr>
              <a:buFont typeface="Wingdings" panose="05000000000000000000" pitchFamily="2" charset="2"/>
              <a:buChar char="q"/>
            </a:pPr>
            <a:r>
              <a:rPr lang="nl-NL" sz="788" dirty="0">
                <a:solidFill>
                  <a:schemeClr val="bg1">
                    <a:lumMod val="85000"/>
                  </a:schemeClr>
                </a:solidFill>
              </a:rPr>
              <a:t> Projectmanagement</a:t>
            </a:r>
          </a:p>
          <a:p>
            <a:pPr>
              <a:buFont typeface="Wingdings" panose="05000000000000000000" pitchFamily="2" charset="2"/>
              <a:buChar char="q"/>
            </a:pPr>
            <a:r>
              <a:rPr lang="nl-NL" sz="788" dirty="0">
                <a:solidFill>
                  <a:schemeClr val="bg1">
                    <a:lumMod val="85000"/>
                  </a:schemeClr>
                </a:solidFill>
              </a:rPr>
              <a:t> De verborgen impact</a:t>
            </a:r>
          </a:p>
          <a:p>
            <a:pPr>
              <a:buFont typeface="Wingdings" panose="05000000000000000000" pitchFamily="2" charset="2"/>
              <a:buChar char="q"/>
            </a:pPr>
            <a:r>
              <a:rPr lang="nl-NL" sz="788" dirty="0">
                <a:solidFill>
                  <a:schemeClr val="bg1">
                    <a:lumMod val="85000"/>
                  </a:schemeClr>
                </a:solidFill>
              </a:rPr>
              <a:t> Ondernemen</a:t>
            </a: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3745794" y="2463685"/>
            <a:ext cx="2674242" cy="1143451"/>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125" b="1" dirty="0"/>
              <a:t>Begrippen:</a:t>
            </a:r>
          </a:p>
          <a:p>
            <a:r>
              <a:rPr lang="nl-NL" sz="1125" b="1" dirty="0"/>
              <a:t>Doelgroepanalyse</a:t>
            </a:r>
          </a:p>
          <a:p>
            <a:r>
              <a:rPr lang="nl-NL" sz="1125" b="1" dirty="0"/>
              <a:t>Marktanalyse</a:t>
            </a:r>
          </a:p>
          <a:p>
            <a:r>
              <a:rPr lang="nl-NL" sz="1125" b="1" dirty="0"/>
              <a:t>Demografische kenmerken</a:t>
            </a:r>
          </a:p>
          <a:p>
            <a:r>
              <a:rPr lang="nl-NL" sz="1125" b="1" dirty="0"/>
              <a:t>Geografische kenmerken</a:t>
            </a:r>
          </a:p>
          <a:p>
            <a:r>
              <a:rPr lang="nl-NL" sz="1125" b="1" dirty="0"/>
              <a:t>Psychografische kenmerken</a:t>
            </a: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3341323" y="5136637"/>
            <a:ext cx="6323595" cy="183632"/>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788"/>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extLst>
              <p:ext uri="{D42A27DB-BD31-4B8C-83A1-F6EECF244321}">
                <p14:modId xmlns:p14="http://schemas.microsoft.com/office/powerpoint/2010/main" val="4086820056"/>
              </p:ext>
            </p:extLst>
          </p:nvPr>
        </p:nvGraphicFramePr>
        <p:xfrm>
          <a:off x="2862043" y="4910593"/>
          <a:ext cx="6618331" cy="407117"/>
        </p:xfrm>
        <a:graphic>
          <a:graphicData uri="http://schemas.openxmlformats.org/drawingml/2006/table">
            <a:tbl>
              <a:tblPr firstRow="1" bandRow="1">
                <a:tableStyleId>{69CF1AB2-1976-4502-BF36-3FF5EA218861}</a:tableStyleId>
              </a:tblPr>
              <a:tblGrid>
                <a:gridCol w="584462">
                  <a:extLst>
                    <a:ext uri="{9D8B030D-6E8A-4147-A177-3AD203B41FA5}">
                      <a16:colId xmlns:a16="http://schemas.microsoft.com/office/drawing/2014/main" val="648769890"/>
                    </a:ext>
                  </a:extLst>
                </a:gridCol>
                <a:gridCol w="584462">
                  <a:extLst>
                    <a:ext uri="{9D8B030D-6E8A-4147-A177-3AD203B41FA5}">
                      <a16:colId xmlns:a16="http://schemas.microsoft.com/office/drawing/2014/main" val="469597195"/>
                    </a:ext>
                  </a:extLst>
                </a:gridCol>
                <a:gridCol w="584462">
                  <a:extLst>
                    <a:ext uri="{9D8B030D-6E8A-4147-A177-3AD203B41FA5}">
                      <a16:colId xmlns:a16="http://schemas.microsoft.com/office/drawing/2014/main" val="1458696249"/>
                    </a:ext>
                  </a:extLst>
                </a:gridCol>
                <a:gridCol w="584462">
                  <a:extLst>
                    <a:ext uri="{9D8B030D-6E8A-4147-A177-3AD203B41FA5}">
                      <a16:colId xmlns:a16="http://schemas.microsoft.com/office/drawing/2014/main" val="4042337055"/>
                    </a:ext>
                  </a:extLst>
                </a:gridCol>
                <a:gridCol w="584462">
                  <a:extLst>
                    <a:ext uri="{9D8B030D-6E8A-4147-A177-3AD203B41FA5}">
                      <a16:colId xmlns:a16="http://schemas.microsoft.com/office/drawing/2014/main" val="1032985660"/>
                    </a:ext>
                  </a:extLst>
                </a:gridCol>
                <a:gridCol w="584462">
                  <a:extLst>
                    <a:ext uri="{9D8B030D-6E8A-4147-A177-3AD203B41FA5}">
                      <a16:colId xmlns:a16="http://schemas.microsoft.com/office/drawing/2014/main" val="2567231980"/>
                    </a:ext>
                  </a:extLst>
                </a:gridCol>
                <a:gridCol w="681569">
                  <a:extLst>
                    <a:ext uri="{9D8B030D-6E8A-4147-A177-3AD203B41FA5}">
                      <a16:colId xmlns:a16="http://schemas.microsoft.com/office/drawing/2014/main" val="2287401822"/>
                    </a:ext>
                  </a:extLst>
                </a:gridCol>
                <a:gridCol w="584462">
                  <a:extLst>
                    <a:ext uri="{9D8B030D-6E8A-4147-A177-3AD203B41FA5}">
                      <a16:colId xmlns:a16="http://schemas.microsoft.com/office/drawing/2014/main" val="73331059"/>
                    </a:ext>
                  </a:extLst>
                </a:gridCol>
                <a:gridCol w="574736">
                  <a:extLst>
                    <a:ext uri="{9D8B030D-6E8A-4147-A177-3AD203B41FA5}">
                      <a16:colId xmlns:a16="http://schemas.microsoft.com/office/drawing/2014/main" val="2175227633"/>
                    </a:ext>
                  </a:extLst>
                </a:gridCol>
                <a:gridCol w="600604">
                  <a:extLst>
                    <a:ext uri="{9D8B030D-6E8A-4147-A177-3AD203B41FA5}">
                      <a16:colId xmlns:a16="http://schemas.microsoft.com/office/drawing/2014/main" val="1428987022"/>
                    </a:ext>
                  </a:extLst>
                </a:gridCol>
                <a:gridCol w="670188">
                  <a:extLst>
                    <a:ext uri="{9D8B030D-6E8A-4147-A177-3AD203B41FA5}">
                      <a16:colId xmlns:a16="http://schemas.microsoft.com/office/drawing/2014/main" val="279876203"/>
                    </a:ext>
                  </a:extLst>
                </a:gridCol>
              </a:tblGrid>
              <a:tr h="407117">
                <a:tc>
                  <a:txBody>
                    <a:bodyPr/>
                    <a:lstStyle/>
                    <a:p>
                      <a:pPr algn="ctr"/>
                      <a:r>
                        <a:rPr lang="nl-NL" sz="700" b="1" kern="1200">
                          <a:solidFill>
                            <a:schemeClr val="bg1">
                              <a:lumMod val="75000"/>
                            </a:schemeClr>
                          </a:solidFill>
                          <a:latin typeface="+mn-lt"/>
                          <a:ea typeface="+mn-ea"/>
                          <a:cs typeface="+mn-cs"/>
                        </a:rPr>
                        <a:t>Week 1</a:t>
                      </a:r>
                    </a:p>
                  </a:txBody>
                  <a:tcPr marL="51435" marR="51435" marT="25718" marB="25718" anchor="ctr"/>
                </a:tc>
                <a:tc>
                  <a:txBody>
                    <a:bodyPr/>
                    <a:lstStyle/>
                    <a:p>
                      <a:pPr algn="ctr"/>
                      <a:r>
                        <a:rPr lang="nl-NL" sz="1000" b="1" dirty="0">
                          <a:solidFill>
                            <a:schemeClr val="tx1"/>
                          </a:solidFill>
                        </a:rPr>
                        <a:t>Week 2</a:t>
                      </a:r>
                    </a:p>
                  </a:txBody>
                  <a:tcPr marL="51435" marR="51435" marT="25718" marB="25718" anchor="ctr"/>
                </a:tc>
                <a:tc>
                  <a:txBody>
                    <a:bodyPr/>
                    <a:lstStyle/>
                    <a:p>
                      <a:pPr algn="ctr"/>
                      <a:r>
                        <a:rPr lang="nl-NL" sz="700" b="1" kern="1200">
                          <a:solidFill>
                            <a:schemeClr val="bg1">
                              <a:lumMod val="85000"/>
                            </a:schemeClr>
                          </a:solidFill>
                          <a:latin typeface="+mn-lt"/>
                          <a:ea typeface="+mn-ea"/>
                          <a:cs typeface="+mn-cs"/>
                        </a:rPr>
                        <a:t>Week 3</a:t>
                      </a:r>
                    </a:p>
                  </a:txBody>
                  <a:tcPr marL="51435" marR="51435" marT="25718" marB="25718" anchor="ctr"/>
                </a:tc>
                <a:tc>
                  <a:txBody>
                    <a:bodyPr/>
                    <a:lstStyle/>
                    <a:p>
                      <a:pPr algn="ctr"/>
                      <a:r>
                        <a:rPr lang="nl-NL" sz="700">
                          <a:solidFill>
                            <a:schemeClr val="bg1">
                              <a:lumMod val="85000"/>
                            </a:schemeClr>
                          </a:solidFill>
                        </a:rPr>
                        <a:t>Week 4</a:t>
                      </a:r>
                    </a:p>
                  </a:txBody>
                  <a:tcPr marL="51435" marR="51435" marT="25718" marB="25718" anchor="ctr"/>
                </a:tc>
                <a:tc>
                  <a:txBody>
                    <a:bodyPr/>
                    <a:lstStyle/>
                    <a:p>
                      <a:pPr algn="ctr"/>
                      <a:r>
                        <a:rPr lang="nl-NL" sz="700">
                          <a:solidFill>
                            <a:schemeClr val="bg1">
                              <a:lumMod val="85000"/>
                            </a:schemeClr>
                          </a:solidFill>
                        </a:rPr>
                        <a:t>Week 5</a:t>
                      </a:r>
                    </a:p>
                  </a:txBody>
                  <a:tcPr marL="51435" marR="51435" marT="25718" marB="25718" anchor="ctr"/>
                </a:tc>
                <a:tc>
                  <a:txBody>
                    <a:bodyPr/>
                    <a:lstStyle/>
                    <a:p>
                      <a:pPr algn="ctr"/>
                      <a:r>
                        <a:rPr lang="nl-NL" sz="700">
                          <a:solidFill>
                            <a:schemeClr val="bg1">
                              <a:lumMod val="85000"/>
                            </a:schemeClr>
                          </a:solidFill>
                        </a:rPr>
                        <a:t>Week 6</a:t>
                      </a:r>
                    </a:p>
                  </a:txBody>
                  <a:tcPr marL="51435" marR="51435" marT="25718" marB="25718" anchor="ctr"/>
                </a:tc>
                <a:tc>
                  <a:txBody>
                    <a:bodyPr/>
                    <a:lstStyle/>
                    <a:p>
                      <a:pPr algn="ctr"/>
                      <a:r>
                        <a:rPr lang="nl-NL" sz="700">
                          <a:solidFill>
                            <a:srgbClr val="00B050"/>
                          </a:solidFill>
                        </a:rPr>
                        <a:t>Vakantie</a:t>
                      </a:r>
                    </a:p>
                  </a:txBody>
                  <a:tcPr marL="51435" marR="51435" marT="25718" marB="25718" anchor="ctr"/>
                </a:tc>
                <a:tc>
                  <a:txBody>
                    <a:bodyPr/>
                    <a:lstStyle/>
                    <a:p>
                      <a:pPr algn="ctr"/>
                      <a:r>
                        <a:rPr lang="nl-NL" sz="700">
                          <a:solidFill>
                            <a:schemeClr val="bg1">
                              <a:lumMod val="85000"/>
                            </a:schemeClr>
                          </a:solidFill>
                        </a:rPr>
                        <a:t>Week 7</a:t>
                      </a:r>
                    </a:p>
                  </a:txBody>
                  <a:tcPr marL="51435" marR="51435" marT="25718" marB="25718" anchor="ctr"/>
                </a:tc>
                <a:tc>
                  <a:txBody>
                    <a:bodyPr/>
                    <a:lstStyle/>
                    <a:p>
                      <a:pPr algn="ctr"/>
                      <a:r>
                        <a:rPr lang="nl-NL" sz="700">
                          <a:solidFill>
                            <a:schemeClr val="bg1">
                              <a:lumMod val="85000"/>
                            </a:schemeClr>
                          </a:solidFill>
                        </a:rPr>
                        <a:t>Week 8</a:t>
                      </a:r>
                    </a:p>
                  </a:txBody>
                  <a:tcPr marL="51435" marR="51435" marT="25718" marB="25718" anchor="ctr"/>
                </a:tc>
                <a:tc>
                  <a:txBody>
                    <a:bodyPr/>
                    <a:lstStyle/>
                    <a:p>
                      <a:pPr algn="ctr"/>
                      <a:r>
                        <a:rPr lang="nl-NL" sz="700">
                          <a:solidFill>
                            <a:schemeClr val="bg1">
                              <a:lumMod val="85000"/>
                            </a:schemeClr>
                          </a:solidFill>
                        </a:rPr>
                        <a:t>Week 9</a:t>
                      </a:r>
                    </a:p>
                  </a:txBody>
                  <a:tcPr marL="51435" marR="51435" marT="25718" marB="25718" anchor="ctr"/>
                </a:tc>
                <a:tc>
                  <a:txBody>
                    <a:bodyPr/>
                    <a:lstStyle/>
                    <a:p>
                      <a:pPr algn="ctr"/>
                      <a:r>
                        <a:rPr lang="nl-NL" sz="700" dirty="0">
                          <a:solidFill>
                            <a:schemeClr val="bg1">
                              <a:lumMod val="85000"/>
                            </a:schemeClr>
                          </a:solidFill>
                        </a:rPr>
                        <a:t>Week 10</a:t>
                      </a:r>
                    </a:p>
                  </a:txBody>
                  <a:tcPr marL="51435" marR="51435" marT="25718" marB="25718" anchor="ctr"/>
                </a:tc>
                <a:extLst>
                  <a:ext uri="{0D108BD9-81ED-4DB2-BD59-A6C34878D82A}">
                    <a16:rowId xmlns:a16="http://schemas.microsoft.com/office/drawing/2014/main" val="3245624924"/>
                  </a:ext>
                </a:extLst>
              </a:tr>
            </a:tbl>
          </a:graphicData>
        </a:graphic>
      </p:graphicFrame>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006384" y="2463682"/>
            <a:ext cx="470690" cy="39915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3171291" y="2476831"/>
            <a:ext cx="470690" cy="394852"/>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7579509" y="3822595"/>
            <a:ext cx="1441203" cy="1143451"/>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788" b="1" dirty="0"/>
              <a:t>IBS Toetsing</a:t>
            </a:r>
          </a:p>
          <a:p>
            <a:pPr marL="0" indent="0">
              <a:buNone/>
            </a:pPr>
            <a:r>
              <a:rPr lang="nl-NL" sz="788" dirty="0"/>
              <a:t>Kennistoets</a:t>
            </a:r>
          </a:p>
          <a:p>
            <a:pPr marL="0" indent="0">
              <a:buNone/>
            </a:pPr>
            <a:r>
              <a:rPr lang="nl-NL" sz="788" dirty="0"/>
              <a:t>Ondernemingsplan</a:t>
            </a:r>
          </a:p>
          <a:p>
            <a:pPr marL="0" indent="0">
              <a:buNone/>
            </a:pPr>
            <a:r>
              <a:rPr lang="nl-NL" sz="788" dirty="0"/>
              <a:t> </a:t>
            </a:r>
            <a:endParaRPr lang="nl-NL" sz="788" dirty="0">
              <a:solidFill>
                <a:schemeClr val="bg1">
                  <a:lumMod val="85000"/>
                </a:schemeClr>
              </a:solidFill>
            </a:endParaRP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006384" y="3822592"/>
            <a:ext cx="472815" cy="399152"/>
          </a:xfrm>
          <a:prstGeom prst="rect">
            <a:avLst/>
          </a:prstGeom>
        </p:spPr>
      </p:pic>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534A4-531D-4A25-8DE4-89C512609CA5}"/>
              </a:ext>
            </a:extLst>
          </p:cNvPr>
          <p:cNvSpPr>
            <a:spLocks noGrp="1"/>
          </p:cNvSpPr>
          <p:nvPr>
            <p:ph type="title"/>
          </p:nvPr>
        </p:nvSpPr>
        <p:spPr/>
        <p:txBody>
          <a:bodyPr/>
          <a:lstStyle/>
          <a:p>
            <a:r>
              <a:rPr lang="nl-NL" dirty="0"/>
              <a:t>Stel je voor je gaat iets doen met mondkapjes</a:t>
            </a:r>
          </a:p>
        </p:txBody>
      </p:sp>
      <p:sp>
        <p:nvSpPr>
          <p:cNvPr id="3" name="Tijdelijke aanduiding voor inhoud 2">
            <a:extLst>
              <a:ext uri="{FF2B5EF4-FFF2-40B4-BE49-F238E27FC236}">
                <a16:creationId xmlns:a16="http://schemas.microsoft.com/office/drawing/2014/main" id="{556B8172-DA9C-4921-A463-249FD30AD4E7}"/>
              </a:ext>
            </a:extLst>
          </p:cNvPr>
          <p:cNvSpPr>
            <a:spLocks noGrp="1"/>
          </p:cNvSpPr>
          <p:nvPr>
            <p:ph idx="1"/>
          </p:nvPr>
        </p:nvSpPr>
        <p:spPr/>
        <p:txBody>
          <a:bodyPr/>
          <a:lstStyle/>
          <a:p>
            <a:r>
              <a:rPr lang="nl-NL" dirty="0"/>
              <a:t>Je heb inmiddels bedacht wie je doelgroep is</a:t>
            </a:r>
          </a:p>
          <a:p>
            <a:r>
              <a:rPr lang="nl-NL" dirty="0"/>
              <a:t>Hier heb je onderzoek naar gedaan (doelgroepanalyse)</a:t>
            </a:r>
          </a:p>
          <a:p>
            <a:endParaRPr lang="nl-NL" dirty="0"/>
          </a:p>
          <a:p>
            <a:pPr marL="0" indent="0">
              <a:buNone/>
            </a:pPr>
            <a:r>
              <a:rPr lang="nl-NL" dirty="0"/>
              <a:t>Dan wil je vast ook wel weten wie je concurrenten zijn…. </a:t>
            </a:r>
          </a:p>
          <a:p>
            <a:pPr marL="0" indent="0">
              <a:buNone/>
            </a:pPr>
            <a:r>
              <a:rPr lang="nl-NL" dirty="0"/>
              <a:t>Want hier wil je natuurlijk ook slimme beslissingen over kunnen nemen toch?</a:t>
            </a:r>
          </a:p>
        </p:txBody>
      </p:sp>
      <p:pic>
        <p:nvPicPr>
          <p:cNvPr id="4" name="Afbeelding 3">
            <a:extLst>
              <a:ext uri="{FF2B5EF4-FFF2-40B4-BE49-F238E27FC236}">
                <a16:creationId xmlns:a16="http://schemas.microsoft.com/office/drawing/2014/main" id="{5730151E-A206-46BC-A27E-E573DEF3B7DF}"/>
              </a:ext>
            </a:extLst>
          </p:cNvPr>
          <p:cNvPicPr>
            <a:picLocks noChangeAspect="1"/>
          </p:cNvPicPr>
          <p:nvPr/>
        </p:nvPicPr>
        <p:blipFill>
          <a:blip r:embed="rId2"/>
          <a:stretch>
            <a:fillRect/>
          </a:stretch>
        </p:blipFill>
        <p:spPr>
          <a:xfrm>
            <a:off x="7252428" y="4646116"/>
            <a:ext cx="2460923" cy="2030262"/>
          </a:xfrm>
          <a:prstGeom prst="rect">
            <a:avLst/>
          </a:prstGeom>
        </p:spPr>
      </p:pic>
    </p:spTree>
    <p:extLst>
      <p:ext uri="{BB962C8B-B14F-4D97-AF65-F5344CB8AC3E}">
        <p14:creationId xmlns:p14="http://schemas.microsoft.com/office/powerpoint/2010/main" val="7615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094DF-86A4-463E-A3D1-C8A3DFEBADD2}"/>
              </a:ext>
            </a:extLst>
          </p:cNvPr>
          <p:cNvSpPr>
            <a:spLocks noGrp="1"/>
          </p:cNvSpPr>
          <p:nvPr>
            <p:ph type="title"/>
          </p:nvPr>
        </p:nvSpPr>
        <p:spPr>
          <a:xfrm>
            <a:off x="1731146" y="332656"/>
            <a:ext cx="8861107" cy="648072"/>
          </a:xfrm>
        </p:spPr>
        <p:txBody>
          <a:bodyPr/>
          <a:lstStyle/>
          <a:p>
            <a:r>
              <a:rPr lang="nl-NL" dirty="0"/>
              <a:t>Voorbeeld concurrentie bij een mondkapjeswinkel</a:t>
            </a:r>
          </a:p>
        </p:txBody>
      </p:sp>
      <p:pic>
        <p:nvPicPr>
          <p:cNvPr id="11" name="Afbeelding 10">
            <a:extLst>
              <a:ext uri="{FF2B5EF4-FFF2-40B4-BE49-F238E27FC236}">
                <a16:creationId xmlns:a16="http://schemas.microsoft.com/office/drawing/2014/main" id="{0E3148E3-7ACC-43DE-AA16-2408DB5C0441}"/>
              </a:ext>
            </a:extLst>
          </p:cNvPr>
          <p:cNvPicPr>
            <a:picLocks noChangeAspect="1"/>
          </p:cNvPicPr>
          <p:nvPr/>
        </p:nvPicPr>
        <p:blipFill>
          <a:blip r:embed="rId2"/>
          <a:stretch>
            <a:fillRect/>
          </a:stretch>
        </p:blipFill>
        <p:spPr>
          <a:xfrm>
            <a:off x="2063553" y="1700808"/>
            <a:ext cx="8220075" cy="2762250"/>
          </a:xfrm>
          <a:prstGeom prst="rect">
            <a:avLst/>
          </a:prstGeom>
        </p:spPr>
      </p:pic>
      <p:pic>
        <p:nvPicPr>
          <p:cNvPr id="13" name="Afbeelding 12">
            <a:extLst>
              <a:ext uri="{FF2B5EF4-FFF2-40B4-BE49-F238E27FC236}">
                <a16:creationId xmlns:a16="http://schemas.microsoft.com/office/drawing/2014/main" id="{72B0BB4F-F931-4B85-9278-3F33DEDB42A3}"/>
              </a:ext>
            </a:extLst>
          </p:cNvPr>
          <p:cNvPicPr>
            <a:picLocks noChangeAspect="1"/>
          </p:cNvPicPr>
          <p:nvPr/>
        </p:nvPicPr>
        <p:blipFill>
          <a:blip r:embed="rId3"/>
          <a:stretch>
            <a:fillRect/>
          </a:stretch>
        </p:blipFill>
        <p:spPr>
          <a:xfrm>
            <a:off x="7176121" y="4698766"/>
            <a:ext cx="3416133" cy="1924964"/>
          </a:xfrm>
          <a:prstGeom prst="rect">
            <a:avLst/>
          </a:prstGeom>
        </p:spPr>
      </p:pic>
    </p:spTree>
    <p:extLst>
      <p:ext uri="{BB962C8B-B14F-4D97-AF65-F5344CB8AC3E}">
        <p14:creationId xmlns:p14="http://schemas.microsoft.com/office/powerpoint/2010/main" val="254011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A1C82-87BE-49C5-B8D7-7DEBD26E936F}"/>
              </a:ext>
            </a:extLst>
          </p:cNvPr>
          <p:cNvSpPr>
            <a:spLocks noGrp="1"/>
          </p:cNvSpPr>
          <p:nvPr>
            <p:ph type="title"/>
          </p:nvPr>
        </p:nvSpPr>
        <p:spPr/>
        <p:txBody>
          <a:bodyPr/>
          <a:lstStyle/>
          <a:p>
            <a:r>
              <a:rPr lang="nl-NL" dirty="0"/>
              <a:t>Wat kan een startende mondkapjeswinkel hiermee?</a:t>
            </a:r>
          </a:p>
        </p:txBody>
      </p:sp>
      <p:sp>
        <p:nvSpPr>
          <p:cNvPr id="3" name="Tijdelijke aanduiding voor inhoud 2">
            <a:extLst>
              <a:ext uri="{FF2B5EF4-FFF2-40B4-BE49-F238E27FC236}">
                <a16:creationId xmlns:a16="http://schemas.microsoft.com/office/drawing/2014/main" id="{3B6DDC7E-1C16-4C71-A77C-511FA6518EC6}"/>
              </a:ext>
            </a:extLst>
          </p:cNvPr>
          <p:cNvSpPr>
            <a:spLocks noGrp="1"/>
          </p:cNvSpPr>
          <p:nvPr>
            <p:ph idx="1"/>
          </p:nvPr>
        </p:nvSpPr>
        <p:spPr/>
        <p:txBody>
          <a:bodyPr/>
          <a:lstStyle/>
          <a:p>
            <a:pPr marL="0" indent="0">
              <a:buNone/>
            </a:pPr>
            <a:endParaRPr lang="nl-NL" dirty="0"/>
          </a:p>
          <a:p>
            <a:r>
              <a:rPr lang="nl-NL" sz="2400" dirty="0"/>
              <a:t>Lage prijzen hanteren?</a:t>
            </a:r>
          </a:p>
          <a:p>
            <a:r>
              <a:rPr lang="nl-NL" sz="2400" dirty="0"/>
              <a:t>Leren van naamsbekendheid van mondkapjeswinkel Isa?</a:t>
            </a:r>
          </a:p>
          <a:p>
            <a:r>
              <a:rPr lang="nl-NL" sz="2400" dirty="0"/>
              <a:t>Servicegerichtheid hoog in vaandel stellen</a:t>
            </a:r>
          </a:p>
          <a:p>
            <a:endParaRPr lang="nl-NL" dirty="0"/>
          </a:p>
        </p:txBody>
      </p:sp>
    </p:spTree>
    <p:extLst>
      <p:ext uri="{BB962C8B-B14F-4D97-AF65-F5344CB8AC3E}">
        <p14:creationId xmlns:p14="http://schemas.microsoft.com/office/powerpoint/2010/main" val="33841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AAD08-219B-4AA5-921E-4AB86527A03A}"/>
              </a:ext>
            </a:extLst>
          </p:cNvPr>
          <p:cNvSpPr>
            <a:spLocks noChangeArrowheads="1"/>
          </p:cNvSpPr>
          <p:nvPr/>
        </p:nvSpPr>
        <p:spPr bwMode="auto">
          <a:xfrm>
            <a:off x="2341624" y="1459853"/>
            <a:ext cx="3318171"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900" b="1" dirty="0">
                <a:solidFill>
                  <a:srgbClr val="FF0000"/>
                </a:solidFill>
                <a:latin typeface="Arial" panose="020B0604020202020204" pitchFamily="34" charset="0"/>
                <a:ea typeface="Calibri" pitchFamily="34" charset="0"/>
                <a:cs typeface="Arial" panose="020B0604020202020204" pitchFamily="34" charset="0"/>
              </a:rPr>
              <a:t>Leerdoel </a:t>
            </a:r>
            <a:br>
              <a:rPr lang="nl-NL" sz="900" b="1" dirty="0">
                <a:solidFill>
                  <a:srgbClr val="0070C0"/>
                </a:solidFill>
                <a:ea typeface="Calibri" pitchFamily="34" charset="0"/>
                <a:cs typeface="Arial" charset="0"/>
              </a:rPr>
            </a:br>
            <a:r>
              <a:rPr lang="nl-NL" sz="900" dirty="0">
                <a:ea typeface="Calibri" pitchFamily="34" charset="0"/>
                <a:cs typeface="Arial" charset="0"/>
              </a:rPr>
              <a:t>Na het doornemen van de bronnen, het volgen van de lessen en het uitvoeren van de opdrachten kun je analyseren op welke markt en doelgroep jouw onderneming zich richt. </a:t>
            </a:r>
          </a:p>
        </p:txBody>
      </p:sp>
      <p:sp>
        <p:nvSpPr>
          <p:cNvPr id="5" name="Rectangle 4">
            <a:extLst>
              <a:ext uri="{FF2B5EF4-FFF2-40B4-BE49-F238E27FC236}">
                <a16:creationId xmlns:a16="http://schemas.microsoft.com/office/drawing/2014/main" id="{2F444571-A15D-470A-8F17-A169E4EFE7EA}"/>
              </a:ext>
            </a:extLst>
          </p:cNvPr>
          <p:cNvSpPr>
            <a:spLocks noChangeArrowheads="1"/>
          </p:cNvSpPr>
          <p:nvPr/>
        </p:nvSpPr>
        <p:spPr bwMode="auto">
          <a:xfrm>
            <a:off x="2341623" y="2215579"/>
            <a:ext cx="3318170" cy="13388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900" b="1" dirty="0">
                <a:solidFill>
                  <a:srgbClr val="FF0000"/>
                </a:solidFill>
                <a:latin typeface="Arial" panose="020B0604020202020204" pitchFamily="34" charset="0"/>
                <a:ea typeface="Calibri" pitchFamily="34" charset="0"/>
                <a:cs typeface="Arial" panose="020B0604020202020204" pitchFamily="34" charset="0"/>
              </a:rPr>
              <a:t>Leerproduct</a:t>
            </a:r>
          </a:p>
          <a:p>
            <a:r>
              <a:rPr lang="nl-NL" sz="900" dirty="0">
                <a:ea typeface="Calibri" pitchFamily="34" charset="0"/>
                <a:cs typeface="Arial" charset="0"/>
              </a:rPr>
              <a:t>Je maakt een document met daarin:</a:t>
            </a:r>
          </a:p>
          <a:p>
            <a:pPr marL="128588" indent="-128588">
              <a:buFontTx/>
              <a:buChar char="-"/>
            </a:pPr>
            <a:r>
              <a:rPr lang="nl-NL" sz="900" dirty="0">
                <a:ea typeface="Calibri" pitchFamily="34" charset="0"/>
                <a:cs typeface="Arial" charset="0"/>
              </a:rPr>
              <a:t>Een beschrijving van de markt. Hierin komt duidelijk de marktontwikkeling, concurrenten/collega’s en een SWOT analyse naar voren.</a:t>
            </a:r>
          </a:p>
          <a:p>
            <a:pPr marL="128588" indent="-128588">
              <a:buFontTx/>
              <a:buChar char="-"/>
            </a:pPr>
            <a:r>
              <a:rPr lang="nl-NL" sz="900" dirty="0">
                <a:ea typeface="Calibri" pitchFamily="34" charset="0"/>
                <a:cs typeface="Arial" charset="0"/>
              </a:rPr>
              <a:t>De bovenstaande analyse is toegepast op de mini onderneming.</a:t>
            </a:r>
          </a:p>
          <a:p>
            <a:pPr marL="128588" indent="-128588">
              <a:buFontTx/>
              <a:buChar char="-"/>
            </a:pPr>
            <a:r>
              <a:rPr lang="nl-NL" sz="900" dirty="0">
                <a:ea typeface="Calibri" pitchFamily="34" charset="0"/>
                <a:cs typeface="Arial" charset="0"/>
              </a:rPr>
              <a:t>Daarnaast is er een beschrijving gemaakt van de doelgroep. </a:t>
            </a:r>
          </a:p>
          <a:p>
            <a:pPr marL="128588" indent="-128588">
              <a:buFontTx/>
              <a:buChar char="-"/>
            </a:pPr>
            <a:r>
              <a:rPr lang="nl-NL" sz="900" dirty="0">
                <a:ea typeface="Calibri" pitchFamily="34" charset="0"/>
                <a:cs typeface="Arial" charset="0"/>
              </a:rPr>
              <a:t>De adoptiecurve wordt uitgewerkt toegepast op de mini onderneming. </a:t>
            </a:r>
          </a:p>
        </p:txBody>
      </p:sp>
      <p:sp>
        <p:nvSpPr>
          <p:cNvPr id="6" name="Rectangle 5">
            <a:extLst>
              <a:ext uri="{FF2B5EF4-FFF2-40B4-BE49-F238E27FC236}">
                <a16:creationId xmlns:a16="http://schemas.microsoft.com/office/drawing/2014/main" id="{48BD57D6-55CB-4A37-88B6-1A02CA386D10}"/>
              </a:ext>
            </a:extLst>
          </p:cNvPr>
          <p:cNvSpPr>
            <a:spLocks noChangeArrowheads="1"/>
          </p:cNvSpPr>
          <p:nvPr/>
        </p:nvSpPr>
        <p:spPr bwMode="auto">
          <a:xfrm>
            <a:off x="2350071" y="3668753"/>
            <a:ext cx="3309722"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900" b="1" dirty="0">
                <a:solidFill>
                  <a:srgbClr val="FF0000"/>
                </a:solidFill>
                <a:latin typeface="Arial" panose="020B0604020202020204" pitchFamily="34" charset="0"/>
                <a:ea typeface="Calibri" pitchFamily="34" charset="0"/>
                <a:cs typeface="Arial" panose="020B0604020202020204" pitchFamily="34" charset="0"/>
              </a:rPr>
              <a:t>Leerpad     </a:t>
            </a:r>
            <a:r>
              <a:rPr lang="nl-NL" sz="900" b="1" dirty="0">
                <a:solidFill>
                  <a:srgbClr val="0070C0"/>
                </a:solidFill>
                <a:ea typeface="Calibri" pitchFamily="34" charset="0"/>
                <a:cs typeface="Arial" charset="0"/>
              </a:rPr>
              <a:t>                                                                                 </a:t>
            </a:r>
          </a:p>
          <a:p>
            <a:pPr>
              <a:buFontTx/>
              <a:buChar char="-"/>
            </a:pPr>
            <a:r>
              <a:rPr lang="nl-NL" sz="900" dirty="0"/>
              <a:t>Je gaat brainstormen met je groep over welke product of dienst je gaat aanbieden. </a:t>
            </a:r>
          </a:p>
          <a:p>
            <a:pPr>
              <a:buFontTx/>
              <a:buChar char="-"/>
            </a:pPr>
            <a:r>
              <a:rPr lang="nl-NL" sz="900" dirty="0"/>
              <a:t>Op basis van bronnen bepaal je welke methode je gebruikt om de doelgroep van je onderneming in kaart te brengen. </a:t>
            </a:r>
          </a:p>
          <a:p>
            <a:pPr>
              <a:buFontTx/>
              <a:buChar char="-"/>
            </a:pPr>
            <a:r>
              <a:rPr lang="nl-NL" sz="900" dirty="0"/>
              <a:t>Aan de hand van deze methode omschrijf je jouw doelgroep(en).</a:t>
            </a:r>
          </a:p>
          <a:p>
            <a:pPr>
              <a:buFontTx/>
              <a:buChar char="-"/>
            </a:pPr>
            <a:r>
              <a:rPr lang="nl-NL" sz="900" dirty="0"/>
              <a:t>Per doelgroep omschrijf je welke behoeftes er zijn. Deze behoeftes baseer je op betrouwbare bronnen. </a:t>
            </a:r>
          </a:p>
        </p:txBody>
      </p:sp>
      <p:sp>
        <p:nvSpPr>
          <p:cNvPr id="7" name="Rectangle 6">
            <a:extLst>
              <a:ext uri="{FF2B5EF4-FFF2-40B4-BE49-F238E27FC236}">
                <a16:creationId xmlns:a16="http://schemas.microsoft.com/office/drawing/2014/main" id="{7825A3C5-AFC8-4B7B-85EC-41B8C915DA60}"/>
              </a:ext>
            </a:extLst>
          </p:cNvPr>
          <p:cNvSpPr>
            <a:spLocks noChangeArrowheads="1"/>
          </p:cNvSpPr>
          <p:nvPr/>
        </p:nvSpPr>
        <p:spPr bwMode="auto">
          <a:xfrm>
            <a:off x="6387585" y="1370005"/>
            <a:ext cx="3827880" cy="13388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900" b="1" dirty="0">
                <a:solidFill>
                  <a:srgbClr val="FF0000"/>
                </a:solidFill>
                <a:latin typeface="Arial" panose="020B0604020202020204" pitchFamily="34" charset="0"/>
                <a:ea typeface="Calibri" pitchFamily="34" charset="0"/>
                <a:cs typeface="Arial" panose="020B0604020202020204" pitchFamily="34" charset="0"/>
              </a:rPr>
              <a:t>Samenwerken	</a:t>
            </a:r>
            <a:r>
              <a:rPr lang="nl-NL" sz="825" b="1" dirty="0">
                <a:ea typeface="Calibri" pitchFamily="34" charset="0"/>
                <a:cs typeface="Arial" charset="0"/>
              </a:rPr>
              <a:t>		</a:t>
            </a:r>
            <a:endParaRPr lang="nl-NL" sz="825" b="1" dirty="0">
              <a:solidFill>
                <a:srgbClr val="0070C0"/>
              </a:solidFill>
              <a:ea typeface="Calibri" pitchFamily="34" charset="0"/>
              <a:cs typeface="Arial" charset="0"/>
            </a:endParaRPr>
          </a:p>
          <a:p>
            <a:pPr indent="-128588" fontAlgn="base">
              <a:spcBef>
                <a:spcPct val="0"/>
              </a:spcBef>
              <a:spcAft>
                <a:spcPct val="0"/>
              </a:spcAft>
              <a:buFont typeface="Arial" pitchFamily="34" charset="0"/>
              <a:buChar char="•"/>
              <a:defRPr/>
            </a:pPr>
            <a:r>
              <a:rPr lang="nl-NL" sz="900" dirty="0">
                <a:ea typeface="Calibri" pitchFamily="34" charset="0"/>
                <a:cs typeface="Arial" panose="020B0604020202020204" pitchFamily="34" charset="0"/>
              </a:rPr>
              <a:t>Dit product maak je met je groepje.</a:t>
            </a:r>
          </a:p>
          <a:p>
            <a:pPr indent="-128588" fontAlgn="base">
              <a:spcBef>
                <a:spcPct val="0"/>
              </a:spcBef>
              <a:spcAft>
                <a:spcPct val="0"/>
              </a:spcAft>
              <a:buFont typeface="Arial" pitchFamily="34" charset="0"/>
              <a:buChar char="•"/>
              <a:defRPr/>
            </a:pPr>
            <a:r>
              <a:rPr lang="nl-NL" sz="900" dirty="0">
                <a:ea typeface="Calibri" pitchFamily="34" charset="0"/>
                <a:cs typeface="Arial" panose="020B0604020202020204" pitchFamily="34" charset="0"/>
              </a:rPr>
              <a:t>Lever je product in via Teams</a:t>
            </a:r>
          </a:p>
          <a:p>
            <a:pPr indent="-128588" fontAlgn="base">
              <a:spcBef>
                <a:spcPct val="0"/>
              </a:spcBef>
              <a:spcAft>
                <a:spcPct val="0"/>
              </a:spcAft>
              <a:buFont typeface="Arial" pitchFamily="34" charset="0"/>
              <a:buChar char="•"/>
              <a:defRPr/>
            </a:pPr>
            <a:r>
              <a:rPr lang="nl-NL" sz="900" dirty="0">
                <a:ea typeface="Calibri" pitchFamily="34" charset="0"/>
                <a:cs typeface="Arial" panose="020B0604020202020204" pitchFamily="34" charset="0"/>
              </a:rPr>
              <a:t>Je wordt een groepje feedback </a:t>
            </a:r>
            <a:r>
              <a:rPr lang="nl-NL" sz="900" dirty="0" err="1">
                <a:ea typeface="Calibri" pitchFamily="34" charset="0"/>
                <a:cs typeface="Arial" panose="020B0604020202020204" pitchFamily="34" charset="0"/>
              </a:rPr>
              <a:t>friends</a:t>
            </a:r>
            <a:r>
              <a:rPr lang="nl-NL" sz="900" dirty="0">
                <a:ea typeface="Calibri" pitchFamily="34" charset="0"/>
                <a:cs typeface="Arial" panose="020B0604020202020204" pitchFamily="34" charset="0"/>
              </a:rPr>
              <a:t> geplaatst</a:t>
            </a:r>
          </a:p>
          <a:p>
            <a:pPr indent="-128588" fontAlgn="base">
              <a:spcBef>
                <a:spcPct val="0"/>
              </a:spcBef>
              <a:spcAft>
                <a:spcPct val="0"/>
              </a:spcAft>
              <a:buFont typeface="Arial" pitchFamily="34" charset="0"/>
              <a:buChar char="•"/>
              <a:defRPr/>
            </a:pPr>
            <a:r>
              <a:rPr lang="nl-NL" sz="900" dirty="0">
                <a:ea typeface="Calibri" pitchFamily="34" charset="0"/>
                <a:cs typeface="Arial" panose="020B0604020202020204" pitchFamily="34" charset="0"/>
              </a:rPr>
              <a:t>Geef feedback op de producten van anderen en ontvang feedback</a:t>
            </a:r>
          </a:p>
          <a:p>
            <a:pPr indent="-128588" fontAlgn="base">
              <a:spcBef>
                <a:spcPct val="0"/>
              </a:spcBef>
              <a:spcAft>
                <a:spcPct val="0"/>
              </a:spcAft>
              <a:buFont typeface="Arial" pitchFamily="34" charset="0"/>
              <a:buChar char="•"/>
              <a:defRPr/>
            </a:pPr>
            <a:r>
              <a:rPr lang="nl-NL" sz="900" dirty="0">
                <a:cs typeface="Arial" panose="020B0604020202020204" pitchFamily="34" charset="0"/>
              </a:rPr>
              <a:t>Beschrijf in je reflectieverslag hoe je het feedback geven ervaren hebt. </a:t>
            </a:r>
          </a:p>
          <a:p>
            <a:pPr indent="-128588" fontAlgn="base">
              <a:spcBef>
                <a:spcPct val="0"/>
              </a:spcBef>
              <a:spcAft>
                <a:spcPct val="0"/>
              </a:spcAft>
              <a:buFont typeface="Arial" pitchFamily="34" charset="0"/>
              <a:buChar char="•"/>
              <a:defRPr/>
            </a:pPr>
            <a:endParaRPr lang="nl-NL" sz="900" dirty="0">
              <a:cs typeface="Arial" panose="020B0604020202020204" pitchFamily="34" charset="0"/>
            </a:endParaRPr>
          </a:p>
          <a:p>
            <a:pPr lvl="0" fontAlgn="base">
              <a:spcBef>
                <a:spcPct val="0"/>
              </a:spcBef>
              <a:spcAft>
                <a:spcPct val="0"/>
              </a:spcAft>
              <a:defRPr/>
            </a:pPr>
            <a:r>
              <a:rPr lang="nl-NL" sz="900" dirty="0">
                <a:cs typeface="Arial" panose="020B0604020202020204" pitchFamily="34" charset="0"/>
              </a:rPr>
              <a:t>Deadline product: </a:t>
            </a:r>
            <a:r>
              <a:rPr lang="nl-NL" sz="900" b="1" dirty="0">
                <a:cs typeface="Arial" panose="020B0604020202020204" pitchFamily="34" charset="0"/>
              </a:rPr>
              <a:t>6 december 2021</a:t>
            </a:r>
          </a:p>
          <a:p>
            <a:pPr lvl="0" fontAlgn="base">
              <a:spcBef>
                <a:spcPct val="0"/>
              </a:spcBef>
              <a:spcAft>
                <a:spcPct val="0"/>
              </a:spcAft>
              <a:defRPr/>
            </a:pPr>
            <a:r>
              <a:rPr lang="nl-NL" sz="900" dirty="0">
                <a:cs typeface="Arial" panose="020B0604020202020204" pitchFamily="34" charset="0"/>
              </a:rPr>
              <a:t>Feedback </a:t>
            </a:r>
            <a:r>
              <a:rPr lang="nl-NL" sz="900" dirty="0" err="1">
                <a:cs typeface="Arial" panose="020B0604020202020204" pitchFamily="34" charset="0"/>
              </a:rPr>
              <a:t>friends</a:t>
            </a:r>
            <a:r>
              <a:rPr lang="nl-NL" sz="900" dirty="0">
                <a:cs typeface="Arial" panose="020B0604020202020204" pitchFamily="34" charset="0"/>
              </a:rPr>
              <a:t> bijeenkomst: </a:t>
            </a:r>
            <a:r>
              <a:rPr lang="nl-NL" sz="900" b="1" dirty="0">
                <a:cs typeface="Arial" panose="020B0604020202020204" pitchFamily="34" charset="0"/>
              </a:rPr>
              <a:t>8 december 2021</a:t>
            </a:r>
            <a:endParaRPr lang="nl-NL" sz="900" dirty="0">
              <a:cs typeface="Arial" panose="020B0604020202020204" pitchFamily="34" charset="0"/>
            </a:endParaRPr>
          </a:p>
        </p:txBody>
      </p:sp>
      <p:sp>
        <p:nvSpPr>
          <p:cNvPr id="8" name="Rectangle 8">
            <a:extLst>
              <a:ext uri="{FF2B5EF4-FFF2-40B4-BE49-F238E27FC236}">
                <a16:creationId xmlns:a16="http://schemas.microsoft.com/office/drawing/2014/main" id="{042AA8EC-7F37-4DC0-BAA2-E5791636005B}"/>
              </a:ext>
            </a:extLst>
          </p:cNvPr>
          <p:cNvSpPr>
            <a:spLocks noChangeArrowheads="1"/>
          </p:cNvSpPr>
          <p:nvPr/>
        </p:nvSpPr>
        <p:spPr bwMode="auto">
          <a:xfrm>
            <a:off x="6387585" y="2768493"/>
            <a:ext cx="3827880"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900" b="1" dirty="0">
                <a:solidFill>
                  <a:srgbClr val="FF0000"/>
                </a:solidFill>
                <a:latin typeface="Arial" panose="020B0604020202020204" pitchFamily="34" charset="0"/>
                <a:ea typeface="Calibri" pitchFamily="34" charset="0"/>
                <a:cs typeface="Arial" panose="020B0604020202020204" pitchFamily="34" charset="0"/>
              </a:rPr>
              <a:t>Bijeenkomsten</a:t>
            </a:r>
          </a:p>
          <a:p>
            <a:pPr marL="128588" indent="-128588">
              <a:buFont typeface="Arial" pitchFamily="34" charset="0"/>
              <a:buChar char="•"/>
              <a:defRPr/>
            </a:pPr>
            <a:r>
              <a:rPr lang="nl-NL" sz="900" dirty="0">
                <a:ea typeface="Calibri" pitchFamily="34" charset="0"/>
                <a:cs typeface="Arial" charset="0"/>
              </a:rPr>
              <a:t>Lessen doelgroep- en marktanalyse</a:t>
            </a:r>
          </a:p>
          <a:p>
            <a:pPr marL="128588" indent="-128588">
              <a:buFont typeface="Arial" pitchFamily="34" charset="0"/>
              <a:buChar char="•"/>
              <a:defRPr/>
            </a:pPr>
            <a:r>
              <a:rPr lang="nl-NL" sz="900" dirty="0">
                <a:ea typeface="Calibri" pitchFamily="34" charset="0"/>
                <a:cs typeface="Arial" charset="0"/>
              </a:rPr>
              <a:t>Zelfwerkuren</a:t>
            </a:r>
          </a:p>
        </p:txBody>
      </p:sp>
      <p:sp>
        <p:nvSpPr>
          <p:cNvPr id="9" name="Rectangle 8">
            <a:extLst>
              <a:ext uri="{FF2B5EF4-FFF2-40B4-BE49-F238E27FC236}">
                <a16:creationId xmlns:a16="http://schemas.microsoft.com/office/drawing/2014/main" id="{69958EB0-39DF-4AB2-882B-D86F15DBDEB9}"/>
              </a:ext>
            </a:extLst>
          </p:cNvPr>
          <p:cNvSpPr>
            <a:spLocks noChangeArrowheads="1"/>
          </p:cNvSpPr>
          <p:nvPr/>
        </p:nvSpPr>
        <p:spPr bwMode="auto">
          <a:xfrm>
            <a:off x="6378226" y="3408724"/>
            <a:ext cx="3837241" cy="507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900" b="1" dirty="0">
                <a:solidFill>
                  <a:srgbClr val="FF0000"/>
                </a:solidFill>
                <a:latin typeface="Arial" panose="020B0604020202020204" pitchFamily="34" charset="0"/>
                <a:ea typeface="Calibri" pitchFamily="34" charset="0"/>
                <a:cs typeface="Arial" panose="020B0604020202020204" pitchFamily="34" charset="0"/>
              </a:rPr>
              <a:t>Bronnen</a:t>
            </a:r>
          </a:p>
          <a:p>
            <a:pPr>
              <a:defRPr/>
            </a:pPr>
            <a:r>
              <a:rPr lang="nl-NL" sz="900" dirty="0">
                <a:ea typeface="Calibri" pitchFamily="34" charset="0"/>
                <a:cs typeface="Arial" charset="0"/>
              </a:rPr>
              <a:t>IBS De wereld en ik</a:t>
            </a:r>
          </a:p>
          <a:p>
            <a:pPr>
              <a:defRPr/>
            </a:pPr>
            <a:r>
              <a:rPr lang="nl-NL" sz="900" dirty="0">
                <a:ea typeface="Calibri" pitchFamily="34" charset="0"/>
                <a:cs typeface="Arial" charset="0"/>
              </a:rPr>
              <a:t>Presentatie marktanalyse en doelgroep analyse</a:t>
            </a:r>
          </a:p>
        </p:txBody>
      </p:sp>
      <p:pic>
        <p:nvPicPr>
          <p:cNvPr id="10" name="Afbeelding 9">
            <a:extLst>
              <a:ext uri="{FF2B5EF4-FFF2-40B4-BE49-F238E27FC236}">
                <a16:creationId xmlns:a16="http://schemas.microsoft.com/office/drawing/2014/main" id="{CD8A8792-FE8D-47F0-9F17-BEB87E1CE1AF}"/>
              </a:ext>
            </a:extLst>
          </p:cNvPr>
          <p:cNvPicPr>
            <a:picLocks noChangeAspect="1"/>
          </p:cNvPicPr>
          <p:nvPr/>
        </p:nvPicPr>
        <p:blipFill>
          <a:blip r:embed="rId2" cstate="print"/>
          <a:stretch>
            <a:fillRect/>
          </a:stretch>
        </p:blipFill>
        <p:spPr>
          <a:xfrm>
            <a:off x="2090356" y="2240362"/>
            <a:ext cx="197468" cy="240977"/>
          </a:xfrm>
          <a:prstGeom prst="rect">
            <a:avLst/>
          </a:prstGeom>
        </p:spPr>
      </p:pic>
      <p:pic>
        <p:nvPicPr>
          <p:cNvPr id="11" name="Afbeelding 10">
            <a:extLst>
              <a:ext uri="{FF2B5EF4-FFF2-40B4-BE49-F238E27FC236}">
                <a16:creationId xmlns:a16="http://schemas.microsoft.com/office/drawing/2014/main" id="{B68A2022-2219-46F4-A377-BDA9A427CF64}"/>
              </a:ext>
            </a:extLst>
          </p:cNvPr>
          <p:cNvPicPr>
            <a:picLocks noChangeAspect="1"/>
          </p:cNvPicPr>
          <p:nvPr/>
        </p:nvPicPr>
        <p:blipFill>
          <a:blip r:embed="rId3" cstate="print"/>
          <a:stretch>
            <a:fillRect/>
          </a:stretch>
        </p:blipFill>
        <p:spPr>
          <a:xfrm>
            <a:off x="2113995" y="3668819"/>
            <a:ext cx="199712" cy="312226"/>
          </a:xfrm>
          <a:prstGeom prst="rect">
            <a:avLst/>
          </a:prstGeom>
        </p:spPr>
      </p:pic>
      <p:pic>
        <p:nvPicPr>
          <p:cNvPr id="12" name="Afbeelding 11">
            <a:extLst>
              <a:ext uri="{FF2B5EF4-FFF2-40B4-BE49-F238E27FC236}">
                <a16:creationId xmlns:a16="http://schemas.microsoft.com/office/drawing/2014/main" id="{32537440-74A2-47D3-9F16-405BF95BA45D}"/>
              </a:ext>
            </a:extLst>
          </p:cNvPr>
          <p:cNvPicPr>
            <a:picLocks noChangeAspect="1"/>
          </p:cNvPicPr>
          <p:nvPr/>
        </p:nvPicPr>
        <p:blipFill>
          <a:blip r:embed="rId4" cstate="print"/>
          <a:stretch>
            <a:fillRect/>
          </a:stretch>
        </p:blipFill>
        <p:spPr>
          <a:xfrm>
            <a:off x="5951322" y="1452746"/>
            <a:ext cx="289359" cy="197291"/>
          </a:xfrm>
          <a:prstGeom prst="rect">
            <a:avLst/>
          </a:prstGeom>
        </p:spPr>
      </p:pic>
      <p:pic>
        <p:nvPicPr>
          <p:cNvPr id="13" name="Afbeelding 12">
            <a:extLst>
              <a:ext uri="{FF2B5EF4-FFF2-40B4-BE49-F238E27FC236}">
                <a16:creationId xmlns:a16="http://schemas.microsoft.com/office/drawing/2014/main" id="{471B5BB0-924F-47A6-919D-3367D24A7554}"/>
              </a:ext>
            </a:extLst>
          </p:cNvPr>
          <p:cNvPicPr>
            <a:picLocks noChangeAspect="1"/>
          </p:cNvPicPr>
          <p:nvPr/>
        </p:nvPicPr>
        <p:blipFill>
          <a:blip r:embed="rId5" cstate="print"/>
          <a:stretch>
            <a:fillRect/>
          </a:stretch>
        </p:blipFill>
        <p:spPr>
          <a:xfrm>
            <a:off x="6044626" y="3424781"/>
            <a:ext cx="224419" cy="218097"/>
          </a:xfrm>
          <a:prstGeom prst="rect">
            <a:avLst/>
          </a:prstGeom>
        </p:spPr>
      </p:pic>
      <p:pic>
        <p:nvPicPr>
          <p:cNvPr id="14" name="Afbeelding 13">
            <a:extLst>
              <a:ext uri="{FF2B5EF4-FFF2-40B4-BE49-F238E27FC236}">
                <a16:creationId xmlns:a16="http://schemas.microsoft.com/office/drawing/2014/main" id="{8FD1A282-6E15-465F-A20D-38B763F88E46}"/>
              </a:ext>
            </a:extLst>
          </p:cNvPr>
          <p:cNvPicPr>
            <a:picLocks noChangeAspect="1"/>
          </p:cNvPicPr>
          <p:nvPr/>
        </p:nvPicPr>
        <p:blipFill rotWithShape="1">
          <a:blip r:embed="rId6" cstate="print"/>
          <a:srcRect l="17050" t="33024" r="61669" b="30375"/>
          <a:stretch/>
        </p:blipFill>
        <p:spPr>
          <a:xfrm>
            <a:off x="5994980" y="2784082"/>
            <a:ext cx="202043" cy="195364"/>
          </a:xfrm>
          <a:prstGeom prst="rect">
            <a:avLst/>
          </a:prstGeom>
        </p:spPr>
      </p:pic>
      <p:pic>
        <p:nvPicPr>
          <p:cNvPr id="15" name="Picture 2" descr="Afbeeldingsresultaat voor doelgroepanalyse">
            <a:extLst>
              <a:ext uri="{FF2B5EF4-FFF2-40B4-BE49-F238E27FC236}">
                <a16:creationId xmlns:a16="http://schemas.microsoft.com/office/drawing/2014/main" id="{489F735D-0077-426D-A7A3-6FE8D33794DA}"/>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994979" y="4060497"/>
            <a:ext cx="2149244" cy="1430225"/>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
            <a:extLst>
              <a:ext uri="{FF2B5EF4-FFF2-40B4-BE49-F238E27FC236}">
                <a16:creationId xmlns:a16="http://schemas.microsoft.com/office/drawing/2014/main" id="{10A74648-0B0B-4DA4-A079-5BDFE0E8BFEE}"/>
              </a:ext>
            </a:extLst>
          </p:cNvPr>
          <p:cNvSpPr>
            <a:spLocks noChangeArrowheads="1"/>
          </p:cNvSpPr>
          <p:nvPr/>
        </p:nvSpPr>
        <p:spPr bwMode="auto">
          <a:xfrm>
            <a:off x="2390543" y="977589"/>
            <a:ext cx="60213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100" dirty="0">
                <a:latin typeface="Calibri" pitchFamily="34" charset="0"/>
              </a:rPr>
              <a:t>2122 </a:t>
            </a:r>
            <a:r>
              <a:rPr lang="nl-NL" sz="2100">
                <a:latin typeface="Calibri" pitchFamily="34" charset="0"/>
              </a:rPr>
              <a:t>DWI LA1 </a:t>
            </a:r>
            <a:r>
              <a:rPr lang="nl-NL" sz="2100" dirty="0">
                <a:latin typeface="Calibri" pitchFamily="34" charset="0"/>
              </a:rPr>
              <a:t>Analyse</a:t>
            </a:r>
          </a:p>
        </p:txBody>
      </p:sp>
      <p:pic>
        <p:nvPicPr>
          <p:cNvPr id="17" name="Afbeelding 16">
            <a:extLst>
              <a:ext uri="{FF2B5EF4-FFF2-40B4-BE49-F238E27FC236}">
                <a16:creationId xmlns:a16="http://schemas.microsoft.com/office/drawing/2014/main" id="{CB9188C7-D1E8-430C-AA3A-D44802D420AA}"/>
              </a:ext>
            </a:extLst>
          </p:cNvPr>
          <p:cNvPicPr>
            <a:picLocks noChangeAspect="1"/>
          </p:cNvPicPr>
          <p:nvPr/>
        </p:nvPicPr>
        <p:blipFill rotWithShape="1">
          <a:blip r:embed="rId8" cstate="print"/>
          <a:srcRect l="21805" r="10840"/>
          <a:stretch/>
        </p:blipFill>
        <p:spPr>
          <a:xfrm>
            <a:off x="2071145" y="1448174"/>
            <a:ext cx="224501" cy="309319"/>
          </a:xfrm>
          <a:prstGeom prst="rect">
            <a:avLst/>
          </a:prstGeom>
        </p:spPr>
      </p:pic>
    </p:spTree>
    <p:extLst>
      <p:ext uri="{BB962C8B-B14F-4D97-AF65-F5344CB8AC3E}">
        <p14:creationId xmlns:p14="http://schemas.microsoft.com/office/powerpoint/2010/main" val="182358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8181C-F4F2-4F28-9B4C-B2679F5DFFD6}"/>
              </a:ext>
            </a:extLst>
          </p:cNvPr>
          <p:cNvSpPr>
            <a:spLocks noGrp="1"/>
          </p:cNvSpPr>
          <p:nvPr>
            <p:ph type="title"/>
          </p:nvPr>
        </p:nvSpPr>
        <p:spPr/>
        <p:txBody>
          <a:bodyPr/>
          <a:lstStyle/>
          <a:p>
            <a:r>
              <a:rPr lang="nl-NL" dirty="0"/>
              <a:t>Opdracht doelgroepanalyse?</a:t>
            </a:r>
          </a:p>
        </p:txBody>
      </p:sp>
      <p:sp>
        <p:nvSpPr>
          <p:cNvPr id="3" name="Tijdelijke aanduiding voor inhoud 2">
            <a:extLst>
              <a:ext uri="{FF2B5EF4-FFF2-40B4-BE49-F238E27FC236}">
                <a16:creationId xmlns:a16="http://schemas.microsoft.com/office/drawing/2014/main" id="{B05EEBCF-6B33-4DEE-836F-95F6E39BBA06}"/>
              </a:ext>
            </a:extLst>
          </p:cNvPr>
          <p:cNvSpPr>
            <a:spLocks noGrp="1"/>
          </p:cNvSpPr>
          <p:nvPr>
            <p:ph idx="1"/>
          </p:nvPr>
        </p:nvSpPr>
        <p:spPr/>
        <p:txBody>
          <a:bodyPr>
            <a:normAutofit/>
          </a:bodyPr>
          <a:lstStyle/>
          <a:p>
            <a:pPr marL="0" indent="0">
              <a:buNone/>
            </a:pPr>
            <a:r>
              <a:rPr lang="nl-NL" dirty="0"/>
              <a:t>Werk per onderneming uit:</a:t>
            </a:r>
          </a:p>
          <a:p>
            <a:pPr marL="0" indent="0">
              <a:buNone/>
            </a:pPr>
            <a:endParaRPr lang="nl-NL" dirty="0"/>
          </a:p>
          <a:p>
            <a:r>
              <a:rPr lang="nl-NL" dirty="0"/>
              <a:t>Demografische kenmerken van jouw doelgroep</a:t>
            </a:r>
          </a:p>
          <a:p>
            <a:r>
              <a:rPr lang="nl-NL" dirty="0"/>
              <a:t>Psychografische kenmerken jouw doelgroep</a:t>
            </a:r>
          </a:p>
          <a:p>
            <a:r>
              <a:rPr lang="nl-NL" dirty="0"/>
              <a:t>Geografische kenmerken jouw doelgroep</a:t>
            </a:r>
          </a:p>
          <a:p>
            <a:endParaRPr lang="nl-NL" dirty="0"/>
          </a:p>
          <a:p>
            <a:pPr marL="0" indent="0">
              <a:buNone/>
            </a:pPr>
            <a:endParaRPr lang="nl-NL" dirty="0"/>
          </a:p>
        </p:txBody>
      </p:sp>
    </p:spTree>
    <p:extLst>
      <p:ext uri="{BB962C8B-B14F-4D97-AF65-F5344CB8AC3E}">
        <p14:creationId xmlns:p14="http://schemas.microsoft.com/office/powerpoint/2010/main" val="113516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p:txBody>
          <a:bodyPr/>
          <a:lstStyle/>
          <a:p>
            <a:r>
              <a:rPr lang="nl-NL" dirty="0"/>
              <a:t>Aan het einde van deze les kun je:</a:t>
            </a:r>
          </a:p>
          <a:p>
            <a:pPr lvl="1"/>
            <a:r>
              <a:rPr lang="nl-NL" dirty="0"/>
              <a:t>Uitleggen wat een marktanalyse is</a:t>
            </a:r>
          </a:p>
          <a:p>
            <a:pPr lvl="1"/>
            <a:r>
              <a:rPr lang="nl-NL" dirty="0"/>
              <a:t>Uitleggen wat een doelgroepanalyse is</a:t>
            </a:r>
          </a:p>
        </p:txBody>
      </p:sp>
    </p:spTree>
    <p:extLst>
      <p:ext uri="{BB962C8B-B14F-4D97-AF65-F5344CB8AC3E}">
        <p14:creationId xmlns:p14="http://schemas.microsoft.com/office/powerpoint/2010/main" val="182258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60A51BC-5A4A-4CB9-AC5D-9336A24749C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a:solidFill>
                  <a:schemeClr val="tx1"/>
                </a:solidFill>
                <a:latin typeface="+mj-lt"/>
                <a:ea typeface="+mj-ea"/>
                <a:cs typeface="+mj-cs"/>
              </a:rPr>
              <a:t>Waarom wil je dit weten?</a:t>
            </a:r>
          </a:p>
        </p:txBody>
      </p:sp>
      <p:sp>
        <p:nvSpPr>
          <p:cNvPr id="7" name="Tekstvak 6">
            <a:extLst>
              <a:ext uri="{FF2B5EF4-FFF2-40B4-BE49-F238E27FC236}">
                <a16:creationId xmlns:a16="http://schemas.microsoft.com/office/drawing/2014/main" id="{91C788BE-FAF5-4744-84E8-DA37C384F1C1}"/>
              </a:ext>
            </a:extLst>
          </p:cNvPr>
          <p:cNvSpPr txBox="1"/>
          <p:nvPr/>
        </p:nvSpPr>
        <p:spPr>
          <a:xfrm>
            <a:off x="643469" y="1782981"/>
            <a:ext cx="4008384"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Door te weten hoe de markt is, kan je met je bedrijf de (slimme) beslissingen nemen op het gebied van jouw doelgroep, hoe je jouw marketing gaat doen, maar ook op het gebied van het ontwikkelen van jouw producten of dienst</a:t>
            </a:r>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Afbeelding 8">
            <a:extLst>
              <a:ext uri="{FF2B5EF4-FFF2-40B4-BE49-F238E27FC236}">
                <a16:creationId xmlns:a16="http://schemas.microsoft.com/office/drawing/2014/main" id="{4D5B35EB-BCFC-4283-A9F3-BCEA367A0765}"/>
              </a:ext>
            </a:extLst>
          </p:cNvPr>
          <p:cNvPicPr>
            <a:picLocks noChangeAspect="1"/>
          </p:cNvPicPr>
          <p:nvPr/>
        </p:nvPicPr>
        <p:blipFill>
          <a:blip r:embed="rId2"/>
          <a:stretch>
            <a:fillRect/>
          </a:stretch>
        </p:blipFill>
        <p:spPr>
          <a:xfrm>
            <a:off x="5778355" y="1782981"/>
            <a:ext cx="5287141" cy="4361892"/>
          </a:xfrm>
          <a:prstGeom prst="rect">
            <a:avLst/>
          </a:prstGeom>
        </p:spPr>
      </p:pic>
      <p:grpSp>
        <p:nvGrpSpPr>
          <p:cNvPr id="20" name="Group 1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1" name="Rectangle 2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69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09561-1CFB-4EE9-8CE0-1C88CDF590AD}"/>
              </a:ext>
            </a:extLst>
          </p:cNvPr>
          <p:cNvSpPr>
            <a:spLocks noGrp="1"/>
          </p:cNvSpPr>
          <p:nvPr>
            <p:ph type="title"/>
          </p:nvPr>
        </p:nvSpPr>
        <p:spPr/>
        <p:txBody>
          <a:bodyPr/>
          <a:lstStyle/>
          <a:p>
            <a:r>
              <a:rPr lang="nl-NL" sz="4000" dirty="0"/>
              <a:t>Maar wat is de markt?</a:t>
            </a:r>
          </a:p>
        </p:txBody>
      </p:sp>
      <p:sp>
        <p:nvSpPr>
          <p:cNvPr id="3" name="Tijdelijke aanduiding voor inhoud 2">
            <a:extLst>
              <a:ext uri="{FF2B5EF4-FFF2-40B4-BE49-F238E27FC236}">
                <a16:creationId xmlns:a16="http://schemas.microsoft.com/office/drawing/2014/main" id="{72ACDAE1-3EB0-4A08-8962-69F9EE0DB61C}"/>
              </a:ext>
            </a:extLst>
          </p:cNvPr>
          <p:cNvSpPr>
            <a:spLocks noGrp="1"/>
          </p:cNvSpPr>
          <p:nvPr>
            <p:ph idx="1"/>
          </p:nvPr>
        </p:nvSpPr>
        <p:spPr>
          <a:xfrm>
            <a:off x="2777651" y="1340769"/>
            <a:ext cx="7344816" cy="4929411"/>
          </a:xfrm>
        </p:spPr>
        <p:txBody>
          <a:bodyPr/>
          <a:lstStyle/>
          <a:p>
            <a:pPr marL="0" indent="0">
              <a:buNone/>
            </a:pPr>
            <a:r>
              <a:rPr lang="nl-NL" b="1" dirty="0"/>
              <a:t>Definitie:</a:t>
            </a:r>
          </a:p>
          <a:p>
            <a:pPr marL="0" indent="0">
              <a:buNone/>
            </a:pPr>
            <a:endParaRPr lang="nl-NL" b="1" dirty="0"/>
          </a:p>
          <a:p>
            <a:pPr marL="0" indent="0">
              <a:buNone/>
            </a:pPr>
            <a:r>
              <a:rPr lang="nl-NL" b="0" i="1" dirty="0">
                <a:solidFill>
                  <a:srgbClr val="202124"/>
                </a:solidFill>
                <a:effectLst/>
                <a:latin typeface="arial" panose="020B0604020202020204" pitchFamily="34" charset="0"/>
              </a:rPr>
              <a:t>‘In de meest algemene zin is de </a:t>
            </a:r>
            <a:r>
              <a:rPr lang="nl-NL" b="1" i="1" dirty="0">
                <a:solidFill>
                  <a:srgbClr val="202124"/>
                </a:solidFill>
                <a:effectLst/>
                <a:latin typeface="arial" panose="020B0604020202020204" pitchFamily="34" charset="0"/>
              </a:rPr>
              <a:t>markt</a:t>
            </a:r>
            <a:r>
              <a:rPr lang="nl-NL" b="0" i="1" dirty="0">
                <a:solidFill>
                  <a:srgbClr val="202124"/>
                </a:solidFill>
                <a:effectLst/>
                <a:latin typeface="arial" panose="020B0604020202020204" pitchFamily="34" charset="0"/>
              </a:rPr>
              <a:t> het geheel van omstandigheden waaronder gevraagde en aangeboden hoeveelheden van een bepaald product of een bepaalde dienst verhandeld worden en waar een prijs ontstaat. Het begrip staat centraal in de theorie van de prijsvorming in </a:t>
            </a:r>
            <a:r>
              <a:rPr lang="nl-NL" b="1" i="1" dirty="0" err="1">
                <a:solidFill>
                  <a:srgbClr val="202124"/>
                </a:solidFill>
                <a:effectLst/>
                <a:latin typeface="arial" panose="020B0604020202020204" pitchFamily="34" charset="0"/>
              </a:rPr>
              <a:t>markt</a:t>
            </a:r>
            <a:r>
              <a:rPr lang="nl-NL" b="0" i="1" dirty="0" err="1">
                <a:solidFill>
                  <a:srgbClr val="202124"/>
                </a:solidFill>
                <a:effectLst/>
                <a:latin typeface="arial" panose="020B0604020202020204" pitchFamily="34" charset="0"/>
              </a:rPr>
              <a:t>-economieën</a:t>
            </a:r>
            <a:r>
              <a:rPr lang="nl-NL" b="0" i="1" dirty="0">
                <a:solidFill>
                  <a:srgbClr val="202124"/>
                </a:solidFill>
                <a:effectLst/>
                <a:latin typeface="arial" panose="020B0604020202020204" pitchFamily="34" charset="0"/>
              </a:rPr>
              <a:t>.’</a:t>
            </a:r>
            <a:endParaRPr lang="nl-NL" i="1" dirty="0"/>
          </a:p>
        </p:txBody>
      </p:sp>
    </p:spTree>
    <p:extLst>
      <p:ext uri="{BB962C8B-B14F-4D97-AF65-F5344CB8AC3E}">
        <p14:creationId xmlns:p14="http://schemas.microsoft.com/office/powerpoint/2010/main" val="127910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3446610-9B71-4EDC-B66D-CF6B6603754D}"/>
              </a:ext>
            </a:extLst>
          </p:cNvPr>
          <p:cNvSpPr>
            <a:spLocks noGrp="1"/>
          </p:cNvSpPr>
          <p:nvPr>
            <p:ph type="title"/>
          </p:nvPr>
        </p:nvSpPr>
        <p:spPr>
          <a:xfrm>
            <a:off x="1137034" y="609597"/>
            <a:ext cx="9392421" cy="1330841"/>
          </a:xfrm>
        </p:spPr>
        <p:txBody>
          <a:bodyPr>
            <a:normAutofit/>
          </a:bodyPr>
          <a:lstStyle/>
          <a:p>
            <a:r>
              <a:rPr lang="nl-NL" dirty="0"/>
              <a:t>Dus wat onderzoek je?</a:t>
            </a:r>
          </a:p>
        </p:txBody>
      </p:sp>
      <p:sp>
        <p:nvSpPr>
          <p:cNvPr id="3" name="Tijdelijke aanduiding voor inhoud 2">
            <a:extLst>
              <a:ext uri="{FF2B5EF4-FFF2-40B4-BE49-F238E27FC236}">
                <a16:creationId xmlns:a16="http://schemas.microsoft.com/office/drawing/2014/main" id="{D5E214F3-D9C1-4A6A-9465-F75E68F8E801}"/>
              </a:ext>
            </a:extLst>
          </p:cNvPr>
          <p:cNvSpPr>
            <a:spLocks noGrp="1"/>
          </p:cNvSpPr>
          <p:nvPr>
            <p:ph idx="1"/>
          </p:nvPr>
        </p:nvSpPr>
        <p:spPr>
          <a:xfrm>
            <a:off x="1137034" y="2198362"/>
            <a:ext cx="4958966" cy="3917773"/>
          </a:xfrm>
        </p:spPr>
        <p:txBody>
          <a:bodyPr>
            <a:normAutofit/>
          </a:bodyPr>
          <a:lstStyle/>
          <a:p>
            <a:r>
              <a:rPr lang="nl-NL" sz="1400" dirty="0"/>
              <a:t>Wie verkopen vergelijkbare producten of diensten? (aanbieders/ concurrenten)</a:t>
            </a:r>
          </a:p>
          <a:p>
            <a:pPr marL="0" indent="0">
              <a:buNone/>
            </a:pPr>
            <a:endParaRPr lang="nl-NL" sz="1400" dirty="0"/>
          </a:p>
          <a:p>
            <a:r>
              <a:rPr lang="nl-NL" sz="1400" dirty="0"/>
              <a:t>Wie kopen deze producten of diensten (afnemers / doelgroep)</a:t>
            </a:r>
          </a:p>
          <a:p>
            <a:pPr marL="0" indent="0">
              <a:buNone/>
            </a:pPr>
            <a:endParaRPr lang="nl-NL" sz="1400" dirty="0"/>
          </a:p>
          <a:p>
            <a:r>
              <a:rPr lang="nl-NL" sz="1400" dirty="0"/>
              <a:t>Welke ontwikkelingen zijn er? (marktontwikkelingen)</a:t>
            </a:r>
          </a:p>
          <a:p>
            <a:pPr marL="0" indent="0">
              <a:buNone/>
            </a:pPr>
            <a:endParaRPr lang="nl-NL" sz="1400" dirty="0"/>
          </a:p>
          <a:p>
            <a:r>
              <a:rPr lang="nl-NL" sz="1400" dirty="0"/>
              <a:t>Wat weet ik van de andere aanbieders?</a:t>
            </a:r>
          </a:p>
          <a:p>
            <a:pPr marL="0" indent="0">
              <a:buNone/>
            </a:pPr>
            <a:r>
              <a:rPr lang="nl-NL" sz="1400" dirty="0"/>
              <a:t>    (concurrentieanalyse)</a:t>
            </a:r>
          </a:p>
          <a:p>
            <a:pPr marL="0" indent="0">
              <a:buNone/>
            </a:pPr>
            <a:endParaRPr lang="nl-NL" sz="1400" dirty="0"/>
          </a:p>
          <a:p>
            <a:r>
              <a:rPr lang="nl-NL" sz="1400" dirty="0"/>
              <a:t>Wat weet ik van de afnemers?</a:t>
            </a:r>
          </a:p>
          <a:p>
            <a:pPr marL="0" indent="0">
              <a:buNone/>
            </a:pPr>
            <a:r>
              <a:rPr lang="nl-NL" sz="1400" dirty="0"/>
              <a:t>    (doelgroepanalyse)</a:t>
            </a:r>
          </a:p>
        </p:txBody>
      </p:sp>
      <p:pic>
        <p:nvPicPr>
          <p:cNvPr id="5" name="Afbeelding 4">
            <a:extLst>
              <a:ext uri="{FF2B5EF4-FFF2-40B4-BE49-F238E27FC236}">
                <a16:creationId xmlns:a16="http://schemas.microsoft.com/office/drawing/2014/main" id="{3785E6C7-A07C-4DFA-AD17-1BD3C2CAC37F}"/>
              </a:ext>
            </a:extLst>
          </p:cNvPr>
          <p:cNvPicPr>
            <a:picLocks noChangeAspect="1"/>
          </p:cNvPicPr>
          <p:nvPr/>
        </p:nvPicPr>
        <p:blipFill>
          <a:blip r:embed="rId2"/>
          <a:stretch>
            <a:fillRect/>
          </a:stretch>
        </p:blipFill>
        <p:spPr>
          <a:xfrm>
            <a:off x="6809377" y="2184914"/>
            <a:ext cx="4608485"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37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CD663-8514-476F-B90F-5F945966953A}"/>
              </a:ext>
            </a:extLst>
          </p:cNvPr>
          <p:cNvSpPr>
            <a:spLocks noGrp="1"/>
          </p:cNvSpPr>
          <p:nvPr>
            <p:ph type="title"/>
          </p:nvPr>
        </p:nvSpPr>
        <p:spPr/>
        <p:txBody>
          <a:bodyPr/>
          <a:lstStyle/>
          <a:p>
            <a:r>
              <a:rPr lang="nl-NL" sz="4000" dirty="0"/>
              <a:t>Doelgroepanalyse </a:t>
            </a:r>
          </a:p>
        </p:txBody>
      </p:sp>
      <p:sp>
        <p:nvSpPr>
          <p:cNvPr id="3" name="Tijdelijke aanduiding voor inhoud 2">
            <a:extLst>
              <a:ext uri="{FF2B5EF4-FFF2-40B4-BE49-F238E27FC236}">
                <a16:creationId xmlns:a16="http://schemas.microsoft.com/office/drawing/2014/main" id="{F1FFE771-CF58-4D4B-B86E-E2F7920939A3}"/>
              </a:ext>
            </a:extLst>
          </p:cNvPr>
          <p:cNvSpPr>
            <a:spLocks noGrp="1"/>
          </p:cNvSpPr>
          <p:nvPr>
            <p:ph idx="1"/>
          </p:nvPr>
        </p:nvSpPr>
        <p:spPr/>
        <p:txBody>
          <a:bodyPr/>
          <a:lstStyle/>
          <a:p>
            <a:r>
              <a:rPr lang="nl-NL" dirty="0"/>
              <a:t>Bij een doelgroepanalyse breng je je doelgroep in kaart </a:t>
            </a:r>
          </a:p>
          <a:p>
            <a:r>
              <a:rPr lang="nl-NL" dirty="0"/>
              <a:t>(aan wie je gaat verkopen dus!)</a:t>
            </a:r>
          </a:p>
          <a:p>
            <a:pPr marL="0" indent="0">
              <a:buNone/>
            </a:pPr>
            <a:endParaRPr lang="nl-NL" dirty="0"/>
          </a:p>
          <a:p>
            <a:pPr marL="0" indent="0">
              <a:buNone/>
            </a:pPr>
            <a:r>
              <a:rPr lang="nl-NL" dirty="0"/>
              <a:t>Vandaag doen we dat door middel van 3 kenmerken: </a:t>
            </a:r>
          </a:p>
          <a:p>
            <a:pPr lvl="1"/>
            <a:r>
              <a:rPr lang="nl-NL" dirty="0"/>
              <a:t>Demografisch</a:t>
            </a:r>
          </a:p>
          <a:p>
            <a:pPr lvl="1"/>
            <a:r>
              <a:rPr lang="nl-NL" dirty="0"/>
              <a:t>Psychografisch</a:t>
            </a:r>
          </a:p>
          <a:p>
            <a:pPr lvl="1"/>
            <a:r>
              <a:rPr lang="nl-NL" dirty="0"/>
              <a:t>Geografisch</a:t>
            </a:r>
          </a:p>
        </p:txBody>
      </p:sp>
    </p:spTree>
    <p:extLst>
      <p:ext uri="{BB962C8B-B14F-4D97-AF65-F5344CB8AC3E}">
        <p14:creationId xmlns:p14="http://schemas.microsoft.com/office/powerpoint/2010/main" val="21006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79589-80D3-4932-8600-D364DA30E344}"/>
              </a:ext>
            </a:extLst>
          </p:cNvPr>
          <p:cNvSpPr>
            <a:spLocks noGrp="1"/>
          </p:cNvSpPr>
          <p:nvPr>
            <p:ph type="title"/>
          </p:nvPr>
        </p:nvSpPr>
        <p:spPr/>
        <p:txBody>
          <a:bodyPr/>
          <a:lstStyle/>
          <a:p>
            <a:r>
              <a:rPr lang="nl-NL" dirty="0"/>
              <a:t>Demografie</a:t>
            </a:r>
          </a:p>
        </p:txBody>
      </p:sp>
      <p:sp>
        <p:nvSpPr>
          <p:cNvPr id="3" name="Tijdelijke aanduiding voor inhoud 2">
            <a:extLst>
              <a:ext uri="{FF2B5EF4-FFF2-40B4-BE49-F238E27FC236}">
                <a16:creationId xmlns:a16="http://schemas.microsoft.com/office/drawing/2014/main" id="{A4FE078D-ABB3-4137-B02C-4E0C82801B3C}"/>
              </a:ext>
            </a:extLst>
          </p:cNvPr>
          <p:cNvSpPr>
            <a:spLocks noGrp="1"/>
          </p:cNvSpPr>
          <p:nvPr>
            <p:ph idx="1"/>
          </p:nvPr>
        </p:nvSpPr>
        <p:spPr>
          <a:xfrm>
            <a:off x="1062966" y="1094166"/>
            <a:ext cx="9469515" cy="2776498"/>
          </a:xfrm>
        </p:spPr>
        <p:txBody>
          <a:bodyPr>
            <a:normAutofit fontScale="92500" lnSpcReduction="10000"/>
          </a:bodyPr>
          <a:lstStyle/>
          <a:p>
            <a:pPr marL="0" indent="0">
              <a:buNone/>
            </a:pPr>
            <a:r>
              <a:rPr lang="nl-NL" dirty="0"/>
              <a:t>Kenmerken die aan een persoon zijn gebonden zoals:</a:t>
            </a:r>
          </a:p>
          <a:p>
            <a:r>
              <a:rPr lang="nl-NL" dirty="0"/>
              <a:t> leeftijd </a:t>
            </a:r>
          </a:p>
          <a:p>
            <a:r>
              <a:rPr lang="nl-NL" dirty="0"/>
              <a:t> geslacht</a:t>
            </a:r>
          </a:p>
          <a:p>
            <a:r>
              <a:rPr lang="nl-NL" dirty="0"/>
              <a:t> burgerlijke staat</a:t>
            </a:r>
          </a:p>
          <a:p>
            <a:r>
              <a:rPr lang="nl-NL" dirty="0"/>
              <a:t> gezinsgrootte</a:t>
            </a:r>
          </a:p>
          <a:p>
            <a:r>
              <a:rPr lang="nl-NL" dirty="0"/>
              <a:t> religie en land van herkomst</a:t>
            </a:r>
          </a:p>
        </p:txBody>
      </p:sp>
      <p:pic>
        <p:nvPicPr>
          <p:cNvPr id="3074" name="Picture 2" descr="Afbeeldingsresultaat voor demografische trends">
            <a:extLst>
              <a:ext uri="{FF2B5EF4-FFF2-40B4-BE49-F238E27FC236}">
                <a16:creationId xmlns:a16="http://schemas.microsoft.com/office/drawing/2014/main" id="{FE1AA4CC-AAE5-458D-92FD-6FFAAF28C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779" y="2084156"/>
            <a:ext cx="4764020" cy="35730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demografie">
            <a:extLst>
              <a:ext uri="{FF2B5EF4-FFF2-40B4-BE49-F238E27FC236}">
                <a16:creationId xmlns:a16="http://schemas.microsoft.com/office/drawing/2014/main" id="{A2ED066E-886E-4F3B-B9DF-5D33DE64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123" y="4727111"/>
            <a:ext cx="30861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41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FB44D-231A-487A-83A3-CC68DB30047E}"/>
              </a:ext>
            </a:extLst>
          </p:cNvPr>
          <p:cNvSpPr>
            <a:spLocks noGrp="1"/>
          </p:cNvSpPr>
          <p:nvPr>
            <p:ph type="title"/>
          </p:nvPr>
        </p:nvSpPr>
        <p:spPr/>
        <p:txBody>
          <a:bodyPr/>
          <a:lstStyle/>
          <a:p>
            <a:r>
              <a:rPr lang="nl-NL" dirty="0"/>
              <a:t>Psychografisch</a:t>
            </a:r>
          </a:p>
        </p:txBody>
      </p:sp>
      <p:sp>
        <p:nvSpPr>
          <p:cNvPr id="3" name="Tijdelijke aanduiding voor inhoud 2">
            <a:extLst>
              <a:ext uri="{FF2B5EF4-FFF2-40B4-BE49-F238E27FC236}">
                <a16:creationId xmlns:a16="http://schemas.microsoft.com/office/drawing/2014/main" id="{074F7FFC-D66B-4CEA-9AD4-FD92484C541B}"/>
              </a:ext>
            </a:extLst>
          </p:cNvPr>
          <p:cNvSpPr>
            <a:spLocks noGrp="1"/>
          </p:cNvSpPr>
          <p:nvPr>
            <p:ph idx="1"/>
          </p:nvPr>
        </p:nvSpPr>
        <p:spPr/>
        <p:txBody>
          <a:bodyPr/>
          <a:lstStyle/>
          <a:p>
            <a:pPr marL="0" indent="0">
              <a:buNone/>
            </a:pPr>
            <a:r>
              <a:rPr lang="nl-NL" dirty="0"/>
              <a:t>Doelgroep op basis van:</a:t>
            </a:r>
          </a:p>
          <a:p>
            <a:r>
              <a:rPr lang="nl-NL" dirty="0"/>
              <a:t> leefstijl</a:t>
            </a:r>
          </a:p>
          <a:p>
            <a:r>
              <a:rPr lang="nl-NL" dirty="0"/>
              <a:t> interesses </a:t>
            </a:r>
          </a:p>
          <a:p>
            <a:r>
              <a:rPr lang="nl-NL" dirty="0"/>
              <a:t> opinies </a:t>
            </a:r>
          </a:p>
        </p:txBody>
      </p:sp>
      <p:pic>
        <p:nvPicPr>
          <p:cNvPr id="4098" name="Picture 2" descr="Afbeeldingsresultaat voor psychografisch">
            <a:extLst>
              <a:ext uri="{FF2B5EF4-FFF2-40B4-BE49-F238E27FC236}">
                <a16:creationId xmlns:a16="http://schemas.microsoft.com/office/drawing/2014/main" id="{94472F9A-BDE6-4828-9082-A18A25CA0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256" y="2399948"/>
            <a:ext cx="5562233" cy="424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25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653E7B-B121-4A23-AB1D-E3ED45A2E783}"/>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Geografisch</a:t>
            </a:r>
          </a:p>
        </p:txBody>
      </p:sp>
      <p:sp>
        <p:nvSpPr>
          <p:cNvPr id="3" name="Tijdelijke aanduiding voor inhoud 2">
            <a:extLst>
              <a:ext uri="{FF2B5EF4-FFF2-40B4-BE49-F238E27FC236}">
                <a16:creationId xmlns:a16="http://schemas.microsoft.com/office/drawing/2014/main" id="{DEC936BD-60B3-42D3-9FE2-EC6B0761AAF3}"/>
              </a:ext>
            </a:extLst>
          </p:cNvPr>
          <p:cNvSpPr>
            <a:spLocks noGrp="1"/>
          </p:cNvSpPr>
          <p:nvPr>
            <p:ph idx="1"/>
          </p:nvPr>
        </p:nvSpPr>
        <p:spPr>
          <a:xfrm>
            <a:off x="9267908" y="5086350"/>
            <a:ext cx="2446465" cy="1178298"/>
          </a:xfrm>
        </p:spPr>
        <p:txBody>
          <a:bodyPr vert="horz" lIns="91440" tIns="45720" rIns="91440" bIns="45720" rtlCol="0">
            <a:normAutofit fontScale="92500" lnSpcReduction="20000"/>
          </a:bodyPr>
          <a:lstStyle/>
          <a:p>
            <a:pPr marL="0" indent="0">
              <a:buNone/>
            </a:pPr>
            <a:r>
              <a:rPr lang="en-US" sz="1600" kern="1200" dirty="0" err="1">
                <a:solidFill>
                  <a:schemeClr val="tx1"/>
                </a:solidFill>
                <a:latin typeface="+mn-lt"/>
                <a:ea typeface="+mn-ea"/>
                <a:cs typeface="+mn-cs"/>
              </a:rPr>
              <a:t>Doelgroep</a:t>
            </a:r>
            <a:r>
              <a:rPr lang="en-US" sz="1600" kern="1200" dirty="0">
                <a:solidFill>
                  <a:schemeClr val="tx1"/>
                </a:solidFill>
                <a:latin typeface="+mn-lt"/>
                <a:ea typeface="+mn-ea"/>
                <a:cs typeface="+mn-cs"/>
              </a:rPr>
              <a:t> op basis van:</a:t>
            </a:r>
          </a:p>
          <a:p>
            <a:r>
              <a:rPr lang="en-US" sz="1600" dirty="0" err="1">
                <a:latin typeface="+mn-lt"/>
                <a:cs typeface="+mn-cs"/>
              </a:rPr>
              <a:t>S</a:t>
            </a:r>
            <a:r>
              <a:rPr lang="en-US" sz="1600" kern="1200" dirty="0" err="1">
                <a:solidFill>
                  <a:schemeClr val="tx1"/>
                </a:solidFill>
                <a:latin typeface="+mn-lt"/>
                <a:ea typeface="+mn-ea"/>
                <a:cs typeface="+mn-cs"/>
              </a:rPr>
              <a:t>tad</a:t>
            </a:r>
            <a:endParaRPr lang="en-US" sz="1600" dirty="0">
              <a:latin typeface="+mn-lt"/>
              <a:cs typeface="+mn-cs"/>
            </a:endParaRPr>
          </a:p>
          <a:p>
            <a:r>
              <a:rPr lang="en-US" sz="1600" kern="1200" dirty="0">
                <a:solidFill>
                  <a:schemeClr val="tx1"/>
                </a:solidFill>
                <a:latin typeface="+mn-lt"/>
                <a:ea typeface="+mn-ea"/>
                <a:cs typeface="+mn-cs"/>
              </a:rPr>
              <a:t>Land </a:t>
            </a:r>
          </a:p>
          <a:p>
            <a:r>
              <a:rPr lang="en-US" sz="1600" dirty="0" err="1">
                <a:latin typeface="+mn-lt"/>
                <a:cs typeface="+mn-cs"/>
              </a:rPr>
              <a:t>W</a:t>
            </a:r>
            <a:r>
              <a:rPr lang="en-US" sz="1600" kern="1200" dirty="0" err="1">
                <a:solidFill>
                  <a:schemeClr val="tx1"/>
                </a:solidFill>
                <a:latin typeface="+mn-lt"/>
                <a:ea typeface="+mn-ea"/>
                <a:cs typeface="+mn-cs"/>
              </a:rPr>
              <a:t>ijk</a:t>
            </a:r>
            <a:r>
              <a:rPr lang="en-US" sz="1600" kern="1200" dirty="0">
                <a:solidFill>
                  <a:schemeClr val="tx1"/>
                </a:solidFill>
                <a:latin typeface="+mn-lt"/>
                <a:ea typeface="+mn-ea"/>
                <a:cs typeface="+mn-cs"/>
              </a:rPr>
              <a:t> </a:t>
            </a:r>
          </a:p>
        </p:txBody>
      </p:sp>
      <p:sp>
        <p:nvSpPr>
          <p:cNvPr id="73" name="Rectangle 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fbeeldingsresultaat voor geografische kenmerken doelgroep">
            <a:extLst>
              <a:ext uri="{FF2B5EF4-FFF2-40B4-BE49-F238E27FC236}">
                <a16:creationId xmlns:a16="http://schemas.microsoft.com/office/drawing/2014/main" id="{A03C3763-095B-43B9-97B2-97EEF73832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238" y="1096394"/>
            <a:ext cx="7608304" cy="473616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109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TotalTime>
  <Words>662</Words>
  <Application>Microsoft Office PowerPoint</Application>
  <PresentationFormat>Breedbeeld</PresentationFormat>
  <Paragraphs>123</Paragraphs>
  <Slides>14</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Arial</vt:lpstr>
      <vt:lpstr>Calibri</vt:lpstr>
      <vt:lpstr>Calibri Light</vt:lpstr>
      <vt:lpstr>Wingdings</vt:lpstr>
      <vt:lpstr>Kantoorthema</vt:lpstr>
      <vt:lpstr>Marktanalyse en doelgroepanalyse</vt:lpstr>
      <vt:lpstr>Leerdoel</vt:lpstr>
      <vt:lpstr>Waarom wil je dit weten?</vt:lpstr>
      <vt:lpstr>Maar wat is de markt?</vt:lpstr>
      <vt:lpstr>Dus wat onderzoek je?</vt:lpstr>
      <vt:lpstr>Doelgroepanalyse </vt:lpstr>
      <vt:lpstr>Demografie</vt:lpstr>
      <vt:lpstr>Psychografisch</vt:lpstr>
      <vt:lpstr>Geografisch</vt:lpstr>
      <vt:lpstr>Stel je voor je gaat iets doen met mondkapjes</vt:lpstr>
      <vt:lpstr>Voorbeeld concurrentie bij een mondkapjeswinkel</vt:lpstr>
      <vt:lpstr>Wat kan een startende mondkapjeswinkel hiermee?</vt:lpstr>
      <vt:lpstr>PowerPoint-presentatie</vt:lpstr>
      <vt:lpstr>Opdracht doelgroepanalyse?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6</cp:revision>
  <dcterms:created xsi:type="dcterms:W3CDTF">2021-07-07T07:37:45Z</dcterms:created>
  <dcterms:modified xsi:type="dcterms:W3CDTF">2021-11-22T10:02:33Z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